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3" r:id="rId4"/>
    <p:sldId id="259" r:id="rId5"/>
    <p:sldId id="275" r:id="rId6"/>
    <p:sldId id="264" r:id="rId7"/>
    <p:sldId id="261" r:id="rId8"/>
    <p:sldId id="267" r:id="rId9"/>
    <p:sldId id="266" r:id="rId10"/>
    <p:sldId id="262" r:id="rId11"/>
    <p:sldId id="269" r:id="rId12"/>
    <p:sldId id="270" r:id="rId13"/>
    <p:sldId id="268" r:id="rId14"/>
    <p:sldId id="271" r:id="rId15"/>
    <p:sldId id="272" r:id="rId16"/>
    <p:sldId id="273" r:id="rId17"/>
    <p:sldId id="274" r:id="rId18"/>
    <p:sldId id="276" r:id="rId19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0"/>
    </p:embeddedFont>
    <p:embeddedFont>
      <p:font typeface="Microsoft GothicNeo" panose="020B0500000101010101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타이포_쌍문동 B" panose="02020803020101020101" pitchFamily="18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15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FEC8F-862C-7F6D-75A0-B36C5B2EB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A2F662-E8DE-B0D8-1EB5-8B6DD76B1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B7742C-DBC2-CAC8-C8ED-EE99A14C9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22731-8934-2D96-A3F8-5EF0F9DB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9F04C-6851-7633-7107-3DD8357F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39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5DD41-F9DC-B2DB-861E-5C0E44A2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6E95E2-AE93-919D-0E5E-889404AE6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C137C-E314-DE7B-45A7-F032A9F8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5E389-598E-2501-A790-D180B123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9B085-BAD1-4F95-FB1F-87FAF24C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44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CED86-104B-9116-E303-398E8B088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9EAF2-A07C-CD85-AC27-C729A82C9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E491A-C46D-8CB2-887A-3EB2BB2B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7B64A-B7FF-7D2C-B906-B2DCC112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5DFA00-36F5-ADC2-765C-7F87DE62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40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9C9C3-376C-C6B3-D697-568817E5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74F90-B9BD-8914-E5F3-CACC1AD7A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1EB952-4EBB-1B6B-2AEE-DF334BCD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59486D-DEB8-8D91-2E10-B52D6338D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97C94-DD6D-CE6D-9957-26886F1F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116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03CDC-8F6E-5383-127C-F9C95B78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A631BB-57A8-AD85-00B5-A8C10BCC7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4CD068-A907-2BDD-1E4D-C2157642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65B75-DD7F-94A9-7460-62EB31E0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F24E38-60B7-1893-C954-8C784EC2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0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42983-F8C4-11A2-7BE6-46540A22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28836-68DB-8105-E125-0E54F6603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506D00-F2E7-CF69-1C8A-245999013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3C2990-9592-0765-F1FE-B8C93E46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5936C-3A0B-A051-911E-4B93FF45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9029E2-9119-B0E5-72A4-73728919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49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B08B-A767-0C24-C5D7-E4EA1A3A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67AAEC-56E1-B9FA-CEB5-EF1C43BA5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E9DAAB-126C-39C4-3993-CC273D2D6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3363C1-1148-7235-2ED4-2342B1F6E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94FEF2-32B5-EEF9-7F4B-CE25562AD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AFEC66-BEAF-1CD8-3E81-2332ABF9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F311B4-1DF4-1E2B-2DF0-8473A864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B31D67-9400-452E-F720-5FBA5839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01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E518B-DE5F-142C-FDEE-648BADC1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20EC67-4752-6D78-1728-D5E6A4D4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A327F0-4CB5-EE48-7681-80A75588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4230ED-4132-63E8-20A1-1D485553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57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BD7BFE-65DA-638F-66BB-C8B79C446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0F8764-0F98-668D-2591-23D9EFCC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503AC-4D56-741B-2026-F8E88288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808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6B7B8-7469-421F-71AA-154F55CE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82D7B6-A938-21A1-0FDC-696A6B450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10B7FD-57AF-D0E7-473D-7AFB1B631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3E9425-3273-D467-C4FD-199B437E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069781-3C5C-09D9-9B75-BEA1F165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F8E15-7502-2F34-8B87-1761C80B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18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B8CA6-B86B-0A7F-1A7C-EB79DACA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DF6224-FA2D-2FB9-081E-384D4F2373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65AAE9-E583-FCE9-13A9-37087DBAF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271250-9858-3961-86DF-C3E4BF736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49A6B5-85E8-6E8F-9061-9B7DA981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F2B42-76A9-9F51-28AA-5F0452FF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48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EF5D91-19DB-5153-139F-EAB9056F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FCC57-2C8D-66EA-6B1B-C7F8F6D4E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1B866-2FE6-75ED-64EB-55F2D759B9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43391-D4F7-4F72-9DFE-0157F442D64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5C64D-D59F-D950-A8BB-098C73273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FD68A-A27E-5833-C20C-380288807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FC358-F96C-42A1-9E1E-5897F4010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0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z78fSnBG0s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download wallpapers Terminator T 800 Endo Terminator Cyborg Skynet  Movies [1440x900] for your Desktop, Mobile &amp; Tablet | Explore 48+ New  Terminator Wallpaper | Terminator Wallpapers High Resolution,">
            <a:extLst>
              <a:ext uri="{FF2B5EF4-FFF2-40B4-BE49-F238E27FC236}">
                <a16:creationId xmlns:a16="http://schemas.microsoft.com/office/drawing/2014/main" id="{D46CDC2D-27AA-897C-EF96-7484DA23D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b="281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3DD382-A6FB-057E-99E7-BA2CB677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FFFFFF"/>
                </a:solidFill>
                <a:effectLst>
                  <a:glow rad="215900">
                    <a:srgbClr val="C00000">
                      <a:alpha val="87000"/>
                    </a:srgbClr>
                  </a:glo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스카이넷이</a:t>
            </a:r>
            <a:r>
              <a:rPr lang="ko-KR" altLang="en-US" dirty="0">
                <a:solidFill>
                  <a:srgbClr val="FFFFFF"/>
                </a:solidFill>
                <a:effectLst>
                  <a:glow rad="215900">
                    <a:srgbClr val="C00000">
                      <a:alpha val="87000"/>
                    </a:srgbClr>
                  </a:glo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오고 있다</a:t>
            </a:r>
            <a:r>
              <a:rPr lang="en-US" altLang="ko-KR" dirty="0">
                <a:solidFill>
                  <a:srgbClr val="FFFFFF"/>
                </a:solidFill>
                <a:effectLst>
                  <a:glow rad="215900">
                    <a:srgbClr val="C00000">
                      <a:alpha val="87000"/>
                    </a:srgbClr>
                  </a:glo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endParaRPr lang="ko-KR" altLang="en-US" dirty="0">
              <a:solidFill>
                <a:srgbClr val="FFFFFF"/>
              </a:solidFill>
              <a:effectLst>
                <a:glow rad="215900">
                  <a:srgbClr val="C00000">
                    <a:alpha val="87000"/>
                  </a:srgbClr>
                </a:glo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634E6A-247E-879A-4593-4499BED97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Autofit/>
          </a:bodyPr>
          <a:lstStyle/>
          <a:p>
            <a:endParaRPr lang="en-US" altLang="ko-KR" sz="20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NLP</a:t>
            </a:r>
          </a:p>
          <a:p>
            <a:r>
              <a:rPr lang="ko-KR" altLang="en-US" sz="20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박지인</a:t>
            </a:r>
            <a:r>
              <a:rPr lang="en-US" altLang="ko-KR" sz="20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손상원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B33FAAF-6C7C-348D-B1DC-FBC0B0124679}"/>
              </a:ext>
            </a:extLst>
          </p:cNvPr>
          <p:cNvSpPr/>
          <p:nvPr/>
        </p:nvSpPr>
        <p:spPr>
          <a:xfrm>
            <a:off x="660916" y="817592"/>
            <a:ext cx="1830356" cy="1741611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15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BAF887-6710-B96F-B038-86C4318604B0}"/>
              </a:ext>
            </a:extLst>
          </p:cNvPr>
          <p:cNvSpPr/>
          <p:nvPr/>
        </p:nvSpPr>
        <p:spPr>
          <a:xfrm>
            <a:off x="0" y="1324947"/>
            <a:ext cx="12192000" cy="553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F008FF-40FA-C395-8904-295CE922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6018" y="61629"/>
            <a:ext cx="11338425" cy="1239012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Tasks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and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datasets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rgbClr val="FF0000">
                    <a:alpha val="69000"/>
                  </a:srgbClr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9352C2-B806-694B-DD14-1CFB4AF6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95" y="1658057"/>
            <a:ext cx="9342609" cy="333664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59B99A-BC0E-AB21-7277-CE86C14E4B48}"/>
              </a:ext>
            </a:extLst>
          </p:cNvPr>
          <p:cNvSpPr/>
          <p:nvPr/>
        </p:nvSpPr>
        <p:spPr>
          <a:xfrm>
            <a:off x="4627984" y="2179710"/>
            <a:ext cx="1082351" cy="389613"/>
          </a:xfrm>
          <a:prstGeom prst="roundRect">
            <a:avLst/>
          </a:prstGeom>
          <a:solidFill>
            <a:srgbClr val="FF0000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F90EB3B2-1301-977D-CEC3-AC12542CC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081" y="5327813"/>
            <a:ext cx="10416597" cy="939705"/>
          </a:xfrm>
        </p:spPr>
        <p:txBody>
          <a:bodyPr>
            <a:noAutofit/>
          </a:bodyPr>
          <a:lstStyle/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800" b="0" dirty="0" err="1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CoT</a:t>
            </a:r>
            <a:r>
              <a:rPr lang="ko-KR" altLang="en-US" sz="18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적용한 결과와 그렇지 않은 결과를 비교하면서 </a:t>
            </a:r>
            <a:r>
              <a:rPr lang="ko-KR" altLang="en-US" sz="1800" b="0" u="sng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모델이 높은 수준의 추론을 요하는 문제를 풀 </a:t>
            </a:r>
            <a:r>
              <a:rPr lang="ko-KR" altLang="en-US" sz="1800" u="sng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때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</a:p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CoT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적용한 쪽의 성능이 월등히 높아지는 것을 확인할 수 있다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800" b="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5FE63AF-B71E-E8A3-0BEB-902D538D6370}"/>
              </a:ext>
            </a:extLst>
          </p:cNvPr>
          <p:cNvSpPr/>
          <p:nvPr/>
        </p:nvSpPr>
        <p:spPr>
          <a:xfrm>
            <a:off x="3441552" y="2185634"/>
            <a:ext cx="1082351" cy="389613"/>
          </a:xfrm>
          <a:prstGeom prst="roundRect">
            <a:avLst/>
          </a:prstGeom>
          <a:solidFill>
            <a:srgbClr val="FF0000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1C390C-1368-2CB4-FB49-9CD67C4E3612}"/>
              </a:ext>
            </a:extLst>
          </p:cNvPr>
          <p:cNvSpPr/>
          <p:nvPr/>
        </p:nvSpPr>
        <p:spPr>
          <a:xfrm>
            <a:off x="5940491" y="2179710"/>
            <a:ext cx="1082351" cy="389613"/>
          </a:xfrm>
          <a:prstGeom prst="roundRect">
            <a:avLst/>
          </a:prstGeom>
          <a:solidFill>
            <a:srgbClr val="00B050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07F14EA-BAE9-0508-ACA2-168F155C1EBB}"/>
              </a:ext>
            </a:extLst>
          </p:cNvPr>
          <p:cNvSpPr/>
          <p:nvPr/>
        </p:nvSpPr>
        <p:spPr>
          <a:xfrm>
            <a:off x="7135031" y="2179710"/>
            <a:ext cx="879966" cy="389613"/>
          </a:xfrm>
          <a:prstGeom prst="roundRect">
            <a:avLst/>
          </a:prstGeom>
          <a:solidFill>
            <a:srgbClr val="00B050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A3AFF30-83FD-81B6-9DC2-64EE19F23282}"/>
              </a:ext>
            </a:extLst>
          </p:cNvPr>
          <p:cNvSpPr/>
          <p:nvPr/>
        </p:nvSpPr>
        <p:spPr>
          <a:xfrm>
            <a:off x="9562433" y="2179710"/>
            <a:ext cx="879966" cy="389613"/>
          </a:xfrm>
          <a:prstGeom prst="roundRect">
            <a:avLst/>
          </a:prstGeom>
          <a:solidFill>
            <a:srgbClr val="00B050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DFDADC-1744-14F3-613D-FA4E938C9128}"/>
              </a:ext>
            </a:extLst>
          </p:cNvPr>
          <p:cNvSpPr/>
          <p:nvPr/>
        </p:nvSpPr>
        <p:spPr>
          <a:xfrm>
            <a:off x="8304916" y="2179710"/>
            <a:ext cx="879966" cy="389613"/>
          </a:xfrm>
          <a:prstGeom prst="roundRect">
            <a:avLst/>
          </a:prstGeom>
          <a:solidFill>
            <a:srgbClr val="00B050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7426F6F-AAAC-0393-B8CE-1A6FA71B090B}"/>
              </a:ext>
            </a:extLst>
          </p:cNvPr>
          <p:cNvSpPr/>
          <p:nvPr/>
        </p:nvSpPr>
        <p:spPr>
          <a:xfrm>
            <a:off x="8593494" y="3197593"/>
            <a:ext cx="1848905" cy="389613"/>
          </a:xfrm>
          <a:prstGeom prst="roundRect">
            <a:avLst/>
          </a:prstGeom>
          <a:solidFill>
            <a:srgbClr val="00B050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A44056-6274-1E12-D1A9-DF184AB034AD}"/>
              </a:ext>
            </a:extLst>
          </p:cNvPr>
          <p:cNvSpPr/>
          <p:nvPr/>
        </p:nvSpPr>
        <p:spPr>
          <a:xfrm>
            <a:off x="5940491" y="3197593"/>
            <a:ext cx="2261117" cy="389613"/>
          </a:xfrm>
          <a:prstGeom prst="roundRect">
            <a:avLst/>
          </a:prstGeom>
          <a:solidFill>
            <a:srgbClr val="00B050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90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BAF887-6710-B96F-B038-86C4318604B0}"/>
              </a:ext>
            </a:extLst>
          </p:cNvPr>
          <p:cNvSpPr/>
          <p:nvPr/>
        </p:nvSpPr>
        <p:spPr>
          <a:xfrm>
            <a:off x="0" y="1324947"/>
            <a:ext cx="12192000" cy="553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F008FF-40FA-C395-8904-295CE922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6018" y="61629"/>
            <a:ext cx="11338425" cy="1239012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models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rgbClr val="FF0000">
                    <a:alpha val="69000"/>
                  </a:srgbClr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9" name="온라인 미디어 8" title="Two AIs talk about becoming human. (GPT-3)">
            <a:hlinkClick r:id="" action="ppaction://media"/>
            <a:extLst>
              <a:ext uri="{FF2B5EF4-FFF2-40B4-BE49-F238E27FC236}">
                <a16:creationId xmlns:a16="http://schemas.microsoft.com/office/drawing/2014/main" id="{54B2A292-D61D-5A44-E999-7BE028AC9F5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BAF887-6710-B96F-B038-86C4318604B0}"/>
              </a:ext>
            </a:extLst>
          </p:cNvPr>
          <p:cNvSpPr/>
          <p:nvPr/>
        </p:nvSpPr>
        <p:spPr>
          <a:xfrm>
            <a:off x="0" y="1324947"/>
            <a:ext cx="12192000" cy="553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F008FF-40FA-C395-8904-295CE922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6018" y="61629"/>
            <a:ext cx="11338425" cy="1239012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Answer cleansing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rgbClr val="FF0000">
                    <a:alpha val="69000"/>
                  </a:srgbClr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6" name="내용 개체 틀 5" descr="얼굴이 있는 로봇">
            <a:extLst>
              <a:ext uri="{FF2B5EF4-FFF2-40B4-BE49-F238E27FC236}">
                <a16:creationId xmlns:a16="http://schemas.microsoft.com/office/drawing/2014/main" id="{8D0173D1-848E-0F9B-C19F-FDC60E9A9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9151" l="9992" r="89952">
                        <a14:foregroundMark x1="56411" y1="24302" x2="70960" y2="10756"/>
                        <a14:foregroundMark x1="70960" y1="10756" x2="77583" y2="21553"/>
                        <a14:foregroundMark x1="77583" y1="21553" x2="66487" y2="21270"/>
                        <a14:foregroundMark x1="66487" y1="21270" x2="77470" y2="23332"/>
                        <a14:foregroundMark x1="77470" y1="23332" x2="65978" y2="82531"/>
                        <a14:foregroundMark x1="65978" y1="82531" x2="60855" y2="93854"/>
                        <a14:foregroundMark x1="60855" y1="93854" x2="76337" y2="93854"/>
                        <a14:foregroundMark x1="76337" y1="93854" x2="80215" y2="79620"/>
                        <a14:foregroundMark x1="80215" y1="79620" x2="85225" y2="97412"/>
                        <a14:foregroundMark x1="85225" y1="97412" x2="71412" y2="86818"/>
                        <a14:foregroundMark x1="71412" y1="86818" x2="73818" y2="76425"/>
                        <a14:foregroundMark x1="54316" y1="22806" x2="63346" y2="11808"/>
                        <a14:foregroundMark x1="63346" y1="11808" x2="71667" y2="11039"/>
                        <a14:foregroundMark x1="71667" y1="11039" x2="80442" y2="13506"/>
                        <a14:foregroundMark x1="80442" y1="13506" x2="85508" y2="23332"/>
                        <a14:foregroundMark x1="85508" y1="23332" x2="84716" y2="40113"/>
                        <a14:foregroundMark x1="84716" y1="40113" x2="81121" y2="54468"/>
                        <a14:foregroundMark x1="81121" y1="54468" x2="85055" y2="89608"/>
                        <a14:foregroundMark x1="85055" y1="89608" x2="81687" y2="75940"/>
                        <a14:foregroundMark x1="81687" y1="75940" x2="63487" y2="99353"/>
                        <a14:foregroundMark x1="63487" y1="99353" x2="53750" y2="98868"/>
                        <a14:foregroundMark x1="53750" y1="98868" x2="53694" y2="99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17" y="2506662"/>
            <a:ext cx="6216197" cy="4351338"/>
          </a:xfr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91B1F665-D701-B12F-DDF0-B10AF5F0B4AE}"/>
              </a:ext>
            </a:extLst>
          </p:cNvPr>
          <p:cNvSpPr/>
          <p:nvPr/>
        </p:nvSpPr>
        <p:spPr>
          <a:xfrm>
            <a:off x="1675880" y="1714500"/>
            <a:ext cx="4258195" cy="981074"/>
          </a:xfrm>
          <a:prstGeom prst="wedgeEllipseCallout">
            <a:avLst>
              <a:gd name="adj1" fmla="val -34087"/>
              <a:gd name="adj2" fmla="val 60775"/>
            </a:avLst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probably 375 and 376</a:t>
            </a:r>
            <a:endParaRPr lang="ko-KR" altLang="en-US" dirty="0">
              <a:solidFill>
                <a:sysClr val="windowText" lastClr="0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1F07884C-9DB5-6CFC-2751-5CA21874DB60}"/>
              </a:ext>
            </a:extLst>
          </p:cNvPr>
          <p:cNvSpPr txBox="1">
            <a:spLocks/>
          </p:cNvSpPr>
          <p:nvPr/>
        </p:nvSpPr>
        <p:spPr>
          <a:xfrm>
            <a:off x="4075284" y="4922317"/>
            <a:ext cx="7597130" cy="252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가끔 </a:t>
            </a: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zero shot </a:t>
            </a: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문제에 </a:t>
            </a:r>
            <a:r>
              <a:rPr lang="en-US" altLang="ko-KR" sz="1800" b="0" i="0" u="none" strike="noStrike" dirty="0" err="1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CoT</a:t>
            </a: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적용했을 때 모델의 답안이 복수 정답을 도출하는 현상이 발생</a:t>
            </a: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-&gt; </a:t>
            </a:r>
            <a:r>
              <a:rPr lang="ko-KR" altLang="en-US" sz="1800" b="0" i="0" u="sng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처음 제시한 답을 최종 답안으로 간주</a:t>
            </a:r>
            <a:r>
              <a:rPr lang="en-US" altLang="ko-KR" sz="1800" b="0" i="0" u="sng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ko-KR" altLang="en-US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E54BD-5119-4D97-0366-AEDE24EA1FD9}"/>
              </a:ext>
            </a:extLst>
          </p:cNvPr>
          <p:cNvSpPr txBox="1"/>
          <p:nvPr/>
        </p:nvSpPr>
        <p:spPr>
          <a:xfrm>
            <a:off x="3954168" y="3556740"/>
            <a:ext cx="7597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ysClr val="windowText" lastClr="0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probably 375 and 376</a:t>
            </a:r>
            <a:endParaRPr lang="ko-KR" altLang="en-US" sz="3600" dirty="0">
              <a:solidFill>
                <a:sysClr val="windowText" lastClr="0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026" name="Picture 2" descr="채점, 동그라미, 붓동그라미, 먹동그라미, 물감동그라미, 사진,이미지,일러스트,캘리그라피 - JIU작가">
            <a:extLst>
              <a:ext uri="{FF2B5EF4-FFF2-40B4-BE49-F238E27FC236}">
                <a16:creationId xmlns:a16="http://schemas.microsoft.com/office/drawing/2014/main" id="{8B095C6D-733B-C3E2-1380-65B25D294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01" y="3256634"/>
            <a:ext cx="1662695" cy="124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채점 사진, 이미지, 일러스트, 캘리그라피 - 크라우드픽">
            <a:extLst>
              <a:ext uri="{FF2B5EF4-FFF2-40B4-BE49-F238E27FC236}">
                <a16:creationId xmlns:a16="http://schemas.microsoft.com/office/drawing/2014/main" id="{5833C4A0-4CE0-23DF-9DE0-56FCAB546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3" r="29295" b="63222"/>
          <a:stretch/>
        </p:blipFill>
        <p:spPr bwMode="auto">
          <a:xfrm>
            <a:off x="9220113" y="3296833"/>
            <a:ext cx="1664588" cy="11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83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224339" cy="6857143"/>
            <a:chOff x="0" y="0"/>
            <a:chExt cx="6336508" cy="10285714"/>
          </a:xfrm>
          <a:blipFill>
            <a:blip r:embed="rId2"/>
            <a:stretch>
              <a:fillRect/>
            </a:stretch>
          </a:blip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  <a:grpFill/>
          </p:spPr>
        </p:pic>
      </p:grpSp>
      <p:sp>
        <p:nvSpPr>
          <p:cNvPr id="30" name="제목 3">
            <a:extLst>
              <a:ext uri="{FF2B5EF4-FFF2-40B4-BE49-F238E27FC236}">
                <a16:creationId xmlns:a16="http://schemas.microsoft.com/office/drawing/2014/main" id="{071378AB-7DE1-7FA6-8502-962CE609DCAB}"/>
              </a:ext>
            </a:extLst>
          </p:cNvPr>
          <p:cNvSpPr txBox="1">
            <a:spLocks/>
          </p:cNvSpPr>
          <p:nvPr/>
        </p:nvSpPr>
        <p:spPr>
          <a:xfrm>
            <a:off x="424668" y="-662469"/>
            <a:ext cx="3375001" cy="3446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04</a:t>
            </a:r>
          </a:p>
          <a:p>
            <a:pPr algn="l">
              <a:lnSpc>
                <a:spcPct val="160000"/>
              </a:lnSpc>
            </a:pPr>
            <a:endParaRPr lang="en-US" altLang="ko-KR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  <a:cs typeface="Microsoft GothicNeo" panose="020B0500000101010101" pitchFamily="50" charset="-127"/>
            </a:endParaRPr>
          </a:p>
          <a:p>
            <a:pPr algn="l">
              <a:lnSpc>
                <a:spcPct val="160000"/>
              </a:lnSpc>
            </a:pPr>
            <a:r>
              <a:rPr lang="en-US" altLang="ko-KR" sz="32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Result</a:t>
            </a:r>
            <a:endParaRPr lang="ko-KR" altLang="en-US" sz="3200" dirty="0"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9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BAF887-6710-B96F-B038-86C4318604B0}"/>
              </a:ext>
            </a:extLst>
          </p:cNvPr>
          <p:cNvSpPr/>
          <p:nvPr/>
        </p:nvSpPr>
        <p:spPr>
          <a:xfrm>
            <a:off x="0" y="1324947"/>
            <a:ext cx="12192000" cy="553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Few-Shot CoT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F008FF-40FA-C395-8904-295CE922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6018" y="61629"/>
            <a:ext cx="11338425" cy="1239012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Error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Analysis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rgbClr val="FF0000">
                    <a:alpha val="69000"/>
                  </a:srgbClr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1F07884C-9DB5-6CFC-2751-5CA21874DB60}"/>
              </a:ext>
            </a:extLst>
          </p:cNvPr>
          <p:cNvSpPr txBox="1">
            <a:spLocks/>
          </p:cNvSpPr>
          <p:nvPr/>
        </p:nvSpPr>
        <p:spPr>
          <a:xfrm>
            <a:off x="303439" y="5912364"/>
            <a:ext cx="11753850" cy="1181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Zero-Shot </a:t>
            </a:r>
            <a:r>
              <a:rPr lang="en-US" altLang="ko-KR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CoT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문장을 바꿔 말하는 모습을 보여주면서 추론을 하지 않는 오류를 범할 때가 있었던 반면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Few-Shot </a:t>
            </a:r>
            <a:r>
              <a:rPr lang="en-US" altLang="ko-KR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CoT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(3+5) *4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같이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이상의 변수를 동시에 연산할 경우 </a:t>
            </a:r>
            <a:r>
              <a:rPr lang="en-US" altLang="ko-KR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CoT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생성하는데 실패했다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4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35DE9-B54E-B992-2892-FC1F645D9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76" y="1599045"/>
            <a:ext cx="8374882" cy="366342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FF5AD0E-42C8-378A-5E91-86BF006AD416}"/>
              </a:ext>
            </a:extLst>
          </p:cNvPr>
          <p:cNvSpPr/>
          <p:nvPr/>
        </p:nvSpPr>
        <p:spPr>
          <a:xfrm>
            <a:off x="8702741" y="4668083"/>
            <a:ext cx="1576483" cy="323018"/>
          </a:xfrm>
          <a:prstGeom prst="roundRect">
            <a:avLst/>
          </a:prstGeom>
          <a:solidFill>
            <a:srgbClr val="00B050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5B8C1-D28A-76DE-6469-740EB1EBA189}"/>
              </a:ext>
            </a:extLst>
          </p:cNvPr>
          <p:cNvSpPr txBox="1"/>
          <p:nvPr/>
        </p:nvSpPr>
        <p:spPr>
          <a:xfrm>
            <a:off x="10615709" y="4893133"/>
            <a:ext cx="137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복수정답</a:t>
            </a:r>
            <a:endParaRPr lang="ko-KR" altLang="en-US" dirty="0">
              <a:solidFill>
                <a:sysClr val="windowText" lastClr="0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03C8D1-9720-AD00-EC7B-AD9FF9F01F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10279224" y="4829592"/>
            <a:ext cx="479101" cy="2170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DCA6D58-922A-3FD2-782F-60293FBB3D8D}"/>
              </a:ext>
            </a:extLst>
          </p:cNvPr>
          <p:cNvSpPr/>
          <p:nvPr/>
        </p:nvSpPr>
        <p:spPr>
          <a:xfrm>
            <a:off x="2053124" y="3429000"/>
            <a:ext cx="3871815" cy="1181182"/>
          </a:xfrm>
          <a:prstGeom prst="roundRect">
            <a:avLst>
              <a:gd name="adj" fmla="val 10348"/>
            </a:avLst>
          </a:prstGeom>
          <a:solidFill>
            <a:srgbClr val="00B050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4" descr="채점 사진, 이미지, 일러스트, 캘리그라피 - 크라우드픽">
            <a:extLst>
              <a:ext uri="{FF2B5EF4-FFF2-40B4-BE49-F238E27FC236}">
                <a16:creationId xmlns:a16="http://schemas.microsoft.com/office/drawing/2014/main" id="{00C6ACF9-32B3-9B17-298C-3CAA4F9D0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3" r="29295" b="63222"/>
          <a:stretch/>
        </p:blipFill>
        <p:spPr bwMode="auto">
          <a:xfrm>
            <a:off x="5086964" y="3964267"/>
            <a:ext cx="837975" cy="5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3DCDFF-C8DE-DE89-7F4E-833AB1705FB6}"/>
              </a:ext>
            </a:extLst>
          </p:cNvPr>
          <p:cNvSpPr txBox="1"/>
          <p:nvPr/>
        </p:nvSpPr>
        <p:spPr>
          <a:xfrm>
            <a:off x="158734" y="4634488"/>
            <a:ext cx="2851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불필요한 추론과정과 오답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BEE07-016A-E859-DBE1-9EF7F7318A85}"/>
              </a:ext>
            </a:extLst>
          </p:cNvPr>
          <p:cNvCxnSpPr>
            <a:cxnSpLocks/>
          </p:cNvCxnSpPr>
          <p:nvPr/>
        </p:nvCxnSpPr>
        <p:spPr>
          <a:xfrm flipV="1">
            <a:off x="1749884" y="3927524"/>
            <a:ext cx="325783" cy="597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9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BAF887-6710-B96F-B038-86C4318604B0}"/>
              </a:ext>
            </a:extLst>
          </p:cNvPr>
          <p:cNvSpPr/>
          <p:nvPr/>
        </p:nvSpPr>
        <p:spPr>
          <a:xfrm>
            <a:off x="0" y="1324947"/>
            <a:ext cx="12192000" cy="553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Few-Shot CoT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F008FF-40FA-C395-8904-295CE922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6018" y="61629"/>
            <a:ext cx="11338425" cy="1239012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Model size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rgbClr val="FF0000">
                    <a:alpha val="69000"/>
                  </a:srgbClr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1F07884C-9DB5-6CFC-2751-5CA21874DB60}"/>
              </a:ext>
            </a:extLst>
          </p:cNvPr>
          <p:cNvSpPr txBox="1">
            <a:spLocks/>
          </p:cNvSpPr>
          <p:nvPr/>
        </p:nvSpPr>
        <p:spPr>
          <a:xfrm>
            <a:off x="6444255" y="1402503"/>
            <a:ext cx="5638890" cy="326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강화학습을 통해 </a:t>
            </a:r>
            <a:r>
              <a:rPr lang="en-US" altLang="ko-KR" sz="15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GPT-3</a:t>
            </a:r>
            <a:r>
              <a:rPr lang="ko-KR" altLang="en-US" sz="15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추론 문제 풀이에 더 적합하도록 만든 모델</a:t>
            </a:r>
            <a:br>
              <a:rPr lang="ko-KR" altLang="en-US" sz="15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500" b="0" i="0" u="none" strike="noStrike" dirty="0">
                <a:solidFill>
                  <a:srgbClr val="FF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ko-KR" altLang="en-US" sz="1500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4BEC5A-6A1A-6E8D-267E-570D238B3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2" y="1828203"/>
            <a:ext cx="11077219" cy="324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직선 화살표 단색으로 채워진">
            <a:extLst>
              <a:ext uri="{FF2B5EF4-FFF2-40B4-BE49-F238E27FC236}">
                <a16:creationId xmlns:a16="http://schemas.microsoft.com/office/drawing/2014/main" id="{265B23EA-8438-0F24-31E1-F0D7147BD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483425" y="2146264"/>
            <a:ext cx="2021635" cy="483941"/>
          </a:xfrm>
          <a:prstGeom prst="rect">
            <a:avLst/>
          </a:prstGeom>
        </p:spPr>
      </p:pic>
      <p:pic>
        <p:nvPicPr>
          <p:cNvPr id="9" name="그래픽 8" descr="직선 화살표 단색으로 채워진">
            <a:extLst>
              <a:ext uri="{FF2B5EF4-FFF2-40B4-BE49-F238E27FC236}">
                <a16:creationId xmlns:a16="http://schemas.microsoft.com/office/drawing/2014/main" id="{C1C439FD-67B4-BEF3-BFAD-C57A99D6D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513112" y="2124691"/>
            <a:ext cx="2539294" cy="483941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F9D615DC-3D9C-E01A-B691-3BA1C4BB2F53}"/>
              </a:ext>
            </a:extLst>
          </p:cNvPr>
          <p:cNvSpPr txBox="1">
            <a:spLocks/>
          </p:cNvSpPr>
          <p:nvPr/>
        </p:nvSpPr>
        <p:spPr>
          <a:xfrm>
            <a:off x="3190888" y="1424075"/>
            <a:ext cx="1573942" cy="326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Original GPT-3</a:t>
            </a:r>
            <a:br>
              <a:rPr lang="ko-KR" altLang="en-US" sz="15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500" b="0" i="0" u="none" strike="noStrike" dirty="0">
                <a:solidFill>
                  <a:srgbClr val="FF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ko-KR" altLang="en-US" sz="1500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1CC8B82B-FBCA-95AE-B9D3-6A84277986A7}"/>
              </a:ext>
            </a:extLst>
          </p:cNvPr>
          <p:cNvSpPr txBox="1">
            <a:spLocks/>
          </p:cNvSpPr>
          <p:nvPr/>
        </p:nvSpPr>
        <p:spPr>
          <a:xfrm>
            <a:off x="853945" y="4783274"/>
            <a:ext cx="10744006" cy="1738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모델의 크기가 커질수록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CoT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적용 유무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성능에 큰 영향을 미치는 것을 볼 수 있음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5~6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 증가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-&gt; 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이를 통해 다양한 방법을 동원하면 인공지능이 유아수준의 지능을 갖게 만들 수 있다는 사실을 알 수 있다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b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652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BAF887-6710-B96F-B038-86C4318604B0}"/>
              </a:ext>
            </a:extLst>
          </p:cNvPr>
          <p:cNvSpPr/>
          <p:nvPr/>
        </p:nvSpPr>
        <p:spPr>
          <a:xfrm>
            <a:off x="0" y="1324947"/>
            <a:ext cx="12192000" cy="553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Few-Shot CoT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F008FF-40FA-C395-8904-295CE922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6018" y="61629"/>
            <a:ext cx="13369163" cy="1239012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Prompt selection affect Zero-shot </a:t>
            </a:r>
            <a:r>
              <a:rPr lang="en-US" altLang="ko-KR" sz="3200" dirty="0" err="1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CoT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rgbClr val="FF0000">
                    <a:alpha val="69000"/>
                  </a:srgbClr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1CC8B82B-FBCA-95AE-B9D3-6A84277986A7}"/>
              </a:ext>
            </a:extLst>
          </p:cNvPr>
          <p:cNvSpPr txBox="1">
            <a:spLocks/>
          </p:cNvSpPr>
          <p:nvPr/>
        </p:nvSpPr>
        <p:spPr>
          <a:xfrm>
            <a:off x="723996" y="4783274"/>
            <a:ext cx="10744006" cy="1738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위와 같이 다양하게 </a:t>
            </a: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prompt</a:t>
            </a: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적용하였을 때 ‘</a:t>
            </a: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Let’s think step by step’ </a:t>
            </a: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가장 성능이 좋게 나왔다</a:t>
            </a: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prompt</a:t>
            </a: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추론을 </a:t>
            </a:r>
            <a:r>
              <a:rPr lang="ko-KR" altLang="en-US" sz="1800" b="0" i="0" u="none" strike="noStrike" dirty="0" err="1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강화시키는</a:t>
            </a: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방향으로 작성할수록 성능이 좋아진다</a:t>
            </a: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869F41-75F2-39E6-DAF4-94DC9ED5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39" y="1440511"/>
            <a:ext cx="6480921" cy="30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1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BAF887-6710-B96F-B038-86C4318604B0}"/>
              </a:ext>
            </a:extLst>
          </p:cNvPr>
          <p:cNvSpPr/>
          <p:nvPr/>
        </p:nvSpPr>
        <p:spPr>
          <a:xfrm>
            <a:off x="0" y="1324947"/>
            <a:ext cx="12192000" cy="553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Few-Shot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F008FF-40FA-C395-8904-295CE922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6018" y="61629"/>
            <a:ext cx="13369163" cy="1239012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Prompt selection affect Few-shot </a:t>
            </a:r>
            <a:r>
              <a:rPr lang="en-US" altLang="ko-KR" sz="3200" dirty="0" err="1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CoT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rgbClr val="FF0000">
                    <a:alpha val="69000"/>
                  </a:srgbClr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1CC8B82B-FBCA-95AE-B9D3-6A84277986A7}"/>
              </a:ext>
            </a:extLst>
          </p:cNvPr>
          <p:cNvSpPr txBox="1">
            <a:spLocks/>
          </p:cNvSpPr>
          <p:nvPr/>
        </p:nvSpPr>
        <p:spPr>
          <a:xfrm>
            <a:off x="723996" y="4456702"/>
            <a:ext cx="10744006" cy="1738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few shot</a:t>
            </a: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</a:t>
            </a: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</a:t>
            </a: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받은 예시가 다른 데이터셋에서 나온 문제인 경우</a:t>
            </a: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성능 향상이 크게 일어나지는 않았다</a:t>
            </a:r>
            <a:endParaRPr lang="en-US" altLang="ko-KR" sz="1800" b="0" i="0" u="none" strike="noStrike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이를 통해서 </a:t>
            </a: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</a:t>
            </a: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few shot</a:t>
            </a:r>
            <a:r>
              <a:rPr lang="ko-KR" altLang="en-US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문제를 풀 때 문제 내용 자체를 풀이하기 보다는 예시를 통해 반복된 형식을 기반으로 문제를 푼다는 사실을 유추할 수 있다</a:t>
            </a:r>
            <a:r>
              <a:rPr lang="en-US" altLang="ko-KR" sz="1800" b="0" i="0" u="none" strike="noStrike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B75A1D-8836-7817-B154-6D91934C6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24" y="1744923"/>
            <a:ext cx="9588151" cy="121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F5083F9-DCF6-3BFE-BEAE-9F497CD50293}"/>
              </a:ext>
            </a:extLst>
          </p:cNvPr>
          <p:cNvSpPr/>
          <p:nvPr/>
        </p:nvSpPr>
        <p:spPr>
          <a:xfrm>
            <a:off x="4721680" y="1800929"/>
            <a:ext cx="1875064" cy="1181182"/>
          </a:xfrm>
          <a:prstGeom prst="roundRect">
            <a:avLst>
              <a:gd name="adj" fmla="val 10348"/>
            </a:avLst>
          </a:prstGeom>
          <a:solidFill>
            <a:srgbClr val="FF0000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7C2BF5C-2146-5774-3E35-3110429A61D4}"/>
              </a:ext>
            </a:extLst>
          </p:cNvPr>
          <p:cNvCxnSpPr>
            <a:cxnSpLocks/>
          </p:cNvCxnSpPr>
          <p:nvPr/>
        </p:nvCxnSpPr>
        <p:spPr>
          <a:xfrm flipV="1">
            <a:off x="5467739" y="2957805"/>
            <a:ext cx="191473" cy="1474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99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download wallpapers Terminator T 800 Endo Terminator Cyborg Skynet  Movies [1440x900] for your Desktop, Mobile &amp; Tablet | Explore 48+ New  Terminator Wallpaper | Terminator Wallpapers High Resolution,">
            <a:extLst>
              <a:ext uri="{FF2B5EF4-FFF2-40B4-BE49-F238E27FC236}">
                <a16:creationId xmlns:a16="http://schemas.microsoft.com/office/drawing/2014/main" id="{D46CDC2D-27AA-897C-EF96-7484DA23D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b="281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3DD382-A6FB-057E-99E7-BA2CB677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effectLst>
                  <a:glow rad="215900">
                    <a:srgbClr val="C00000">
                      <a:alpha val="87000"/>
                    </a:srgbClr>
                  </a:glo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끝</a:t>
            </a:r>
            <a:r>
              <a:rPr lang="en-US" altLang="ko-KR" dirty="0">
                <a:solidFill>
                  <a:srgbClr val="FFFFFF"/>
                </a:solidFill>
                <a:effectLst>
                  <a:glow rad="215900">
                    <a:srgbClr val="C00000">
                      <a:alpha val="87000"/>
                    </a:srgbClr>
                  </a:glo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endParaRPr lang="ko-KR" altLang="en-US" dirty="0">
              <a:solidFill>
                <a:srgbClr val="FFFFFF"/>
              </a:solidFill>
              <a:effectLst>
                <a:glow rad="215900">
                  <a:srgbClr val="C00000">
                    <a:alpha val="87000"/>
                  </a:srgbClr>
                </a:glo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634E6A-247E-879A-4593-4499BED97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7257" y="5484351"/>
            <a:ext cx="9144000" cy="1098395"/>
          </a:xfrm>
        </p:spPr>
        <p:txBody>
          <a:bodyPr>
            <a:noAutofit/>
          </a:bodyPr>
          <a:lstStyle/>
          <a:p>
            <a:endParaRPr lang="en-US" altLang="ko-KR" sz="20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NLP</a:t>
            </a:r>
          </a:p>
          <a:p>
            <a:r>
              <a:rPr lang="ko-KR" altLang="en-US" sz="20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박지인</a:t>
            </a:r>
            <a:r>
              <a:rPr lang="en-US" altLang="ko-KR" sz="20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손상원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B33FAAF-6C7C-348D-B1DC-FBC0B0124679}"/>
              </a:ext>
            </a:extLst>
          </p:cNvPr>
          <p:cNvSpPr/>
          <p:nvPr/>
        </p:nvSpPr>
        <p:spPr>
          <a:xfrm>
            <a:off x="660916" y="817592"/>
            <a:ext cx="1830356" cy="1741611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5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224339" cy="6857143"/>
            <a:chOff x="0" y="0"/>
            <a:chExt cx="6336508" cy="10285714"/>
          </a:xfrm>
          <a:blipFill>
            <a:blip r:embed="rId2"/>
            <a:stretch>
              <a:fillRect/>
            </a:stretch>
          </a:blip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  <a:grpFill/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9688" y="212384"/>
            <a:ext cx="1926258" cy="2818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8922" y="212384"/>
            <a:ext cx="1926258" cy="2818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5349" y="2310979"/>
            <a:ext cx="3030319" cy="12266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1833" y="2268993"/>
            <a:ext cx="909839" cy="9352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14683" y="2262716"/>
            <a:ext cx="2440555" cy="14119"/>
            <a:chOff x="7822024" y="3394074"/>
            <a:chExt cx="3660833" cy="211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2990" y="3384867"/>
              <a:ext cx="7321666" cy="4235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2024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54671" y="2330544"/>
            <a:ext cx="3512528" cy="9841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12347" y="1840138"/>
            <a:ext cx="2744400" cy="26622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40558" y="2262716"/>
            <a:ext cx="2440555" cy="14119"/>
            <a:chOff x="13260836" y="3394074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1802" y="3384867"/>
              <a:ext cx="7321666" cy="4235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60836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69795" y="4471960"/>
            <a:ext cx="2118592" cy="9828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16912" y="4432803"/>
            <a:ext cx="1060633" cy="9352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14683" y="4426525"/>
            <a:ext cx="2440555" cy="14119"/>
            <a:chOff x="7822024" y="6639788"/>
            <a:chExt cx="3660833" cy="211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2990" y="6630582"/>
              <a:ext cx="7321666" cy="4235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2024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21973" y="4468436"/>
            <a:ext cx="2091099" cy="9383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17427" y="4001068"/>
            <a:ext cx="2768527" cy="26622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40558" y="4426525"/>
            <a:ext cx="2440555" cy="14119"/>
            <a:chOff x="13260836" y="6639788"/>
            <a:chExt cx="3660833" cy="211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1802" y="6630582"/>
              <a:ext cx="7321666" cy="4235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60836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8974" y="1085937"/>
            <a:ext cx="2979322" cy="12915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02308" y="5314924"/>
            <a:ext cx="2751396" cy="131806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27803" y="5314924"/>
            <a:ext cx="3548711" cy="14704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224339" cy="6857143"/>
            <a:chOff x="0" y="0"/>
            <a:chExt cx="6336508" cy="10285714"/>
          </a:xfrm>
          <a:blipFill>
            <a:blip r:embed="rId2"/>
            <a:stretch>
              <a:fillRect/>
            </a:stretch>
          </a:blip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  <a:grpFill/>
          </p:spPr>
        </p:pic>
      </p:grpSp>
      <p:sp>
        <p:nvSpPr>
          <p:cNvPr id="30" name="제목 3">
            <a:extLst>
              <a:ext uri="{FF2B5EF4-FFF2-40B4-BE49-F238E27FC236}">
                <a16:creationId xmlns:a16="http://schemas.microsoft.com/office/drawing/2014/main" id="{071378AB-7DE1-7FA6-8502-962CE609DCAB}"/>
              </a:ext>
            </a:extLst>
          </p:cNvPr>
          <p:cNvSpPr txBox="1">
            <a:spLocks/>
          </p:cNvSpPr>
          <p:nvPr/>
        </p:nvSpPr>
        <p:spPr>
          <a:xfrm>
            <a:off x="424668" y="186612"/>
            <a:ext cx="3375001" cy="3446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01</a:t>
            </a:r>
          </a:p>
          <a:p>
            <a:pPr algn="l">
              <a:lnSpc>
                <a:spcPct val="160000"/>
              </a:lnSpc>
            </a:pPr>
            <a:endParaRPr lang="en-US" altLang="ko-KR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  <a:cs typeface="Microsoft GothicNeo" panose="020B0500000101010101" pitchFamily="50" charset="-127"/>
            </a:endParaRPr>
          </a:p>
          <a:p>
            <a:pPr algn="l">
              <a:lnSpc>
                <a:spcPct val="160000"/>
              </a:lnSpc>
            </a:pPr>
            <a:r>
              <a:rPr lang="en-US" altLang="ko-KR" sz="32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Zero-shot  &amp;</a:t>
            </a:r>
          </a:p>
          <a:p>
            <a:pPr algn="l">
              <a:lnSpc>
                <a:spcPct val="160000"/>
              </a:lnSpc>
            </a:pPr>
            <a:r>
              <a:rPr lang="en-US" altLang="ko-KR" sz="32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Few-shot</a:t>
            </a:r>
            <a:endParaRPr lang="ko-KR" altLang="en-US" sz="3200" dirty="0"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81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2FE8CA6-EFA2-7FB2-ED7B-8218F04323FB}"/>
              </a:ext>
            </a:extLst>
          </p:cNvPr>
          <p:cNvSpPr/>
          <p:nvPr/>
        </p:nvSpPr>
        <p:spPr>
          <a:xfrm>
            <a:off x="6788623" y="0"/>
            <a:ext cx="5567464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BB1538-DAAF-569F-9FF1-A0A1C790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1" y="164088"/>
            <a:ext cx="7771511" cy="134497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glow rad="254000">
                    <a:srgbClr val="FF0000">
                      <a:alpha val="60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Zero-shot  vs  Few-shot</a:t>
            </a:r>
            <a:endParaRPr lang="ko-KR" altLang="en-US" sz="3200" dirty="0">
              <a:solidFill>
                <a:schemeClr val="bg1"/>
              </a:solidFill>
              <a:effectLst>
                <a:glow rad="254000">
                  <a:srgbClr val="FF0000">
                    <a:alpha val="60000"/>
                  </a:srgbClr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0C30EED-4B91-F65E-9FCB-ADF98EAD3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03" y="2621941"/>
            <a:ext cx="5438597" cy="939705"/>
          </a:xfrm>
        </p:spPr>
        <p:txBody>
          <a:bodyPr>
            <a:noAutofit/>
          </a:bodyPr>
          <a:lstStyle/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비슷한 문제와 답을 풀어야 하는 문제와 같이</a:t>
            </a:r>
            <a:r>
              <a:rPr lang="en-US" altLang="ko-KR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i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nput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제공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800" b="0" dirty="0">
              <a:solidFill>
                <a:schemeClr val="bg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72852F-383E-F8B5-6929-3B7D86F2A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392" y="836576"/>
            <a:ext cx="5047926" cy="545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581566-B2E4-936D-BF10-5F5DF8E116F9}"/>
              </a:ext>
            </a:extLst>
          </p:cNvPr>
          <p:cNvSpPr/>
          <p:nvPr/>
        </p:nvSpPr>
        <p:spPr>
          <a:xfrm>
            <a:off x="657403" y="1882093"/>
            <a:ext cx="5490895" cy="523284"/>
          </a:xfrm>
          <a:prstGeom prst="roundRect">
            <a:avLst>
              <a:gd name="adj" fmla="val 2840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Few-shot</a:t>
            </a:r>
            <a:endParaRPr lang="ko-KR" altLang="en-US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656C189E-DCD7-4BF5-0E14-AE3C7AB60C4A}"/>
              </a:ext>
            </a:extLst>
          </p:cNvPr>
          <p:cNvSpPr txBox="1">
            <a:spLocks/>
          </p:cNvSpPr>
          <p:nvPr/>
        </p:nvSpPr>
        <p:spPr>
          <a:xfrm>
            <a:off x="657403" y="4907901"/>
            <a:ext cx="5490894" cy="1050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</a:t>
            </a:r>
            <a:r>
              <a:rPr lang="ko-KR" altLang="en-US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질문과 답의 양식을 정해주는 문장만 존재함</a:t>
            </a:r>
            <a:r>
              <a:rPr lang="en-US" altLang="ko-KR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1CF18A-4856-EB24-ED74-A7C57AD47E94}"/>
              </a:ext>
            </a:extLst>
          </p:cNvPr>
          <p:cNvSpPr/>
          <p:nvPr/>
        </p:nvSpPr>
        <p:spPr>
          <a:xfrm>
            <a:off x="657403" y="4018763"/>
            <a:ext cx="5490895" cy="523284"/>
          </a:xfrm>
          <a:prstGeom prst="roundRect">
            <a:avLst>
              <a:gd name="adj" fmla="val 2840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Zero-shot</a:t>
            </a:r>
            <a:endParaRPr lang="ko-KR" altLang="en-US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8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EBB1538-DAAF-569F-9FF1-A0A1C790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1" y="164088"/>
            <a:ext cx="7771511" cy="1344975"/>
          </a:xfrm>
        </p:spPr>
        <p:txBody>
          <a:bodyPr>
            <a:normAutofit/>
          </a:bodyPr>
          <a:lstStyle/>
          <a:p>
            <a:r>
              <a:rPr lang="en-US" altLang="ko-KR" sz="3200">
                <a:solidFill>
                  <a:schemeClr val="bg1"/>
                </a:solidFill>
                <a:effectLst>
                  <a:glow rad="254000">
                    <a:srgbClr val="FF0000">
                      <a:alpha val="60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Zero-shot</a:t>
            </a:r>
            <a:endParaRPr lang="ko-KR" altLang="en-US" sz="3200" dirty="0">
              <a:solidFill>
                <a:schemeClr val="bg1"/>
              </a:solidFill>
              <a:effectLst>
                <a:glow rad="254000">
                  <a:srgbClr val="FF0000">
                    <a:alpha val="60000"/>
                  </a:srgbClr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656C189E-DCD7-4BF5-0E14-AE3C7AB60C4A}"/>
              </a:ext>
            </a:extLst>
          </p:cNvPr>
          <p:cNvSpPr txBox="1">
            <a:spLocks/>
          </p:cNvSpPr>
          <p:nvPr/>
        </p:nvSpPr>
        <p:spPr>
          <a:xfrm>
            <a:off x="83368" y="2726203"/>
            <a:ext cx="4721896" cy="1050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 :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길이가 길고 다리가 없는데 비늘이 있는 동물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32" name="Picture 8" descr="전자 인간'으로 인정받은 로봇, 세금도 내야 할까? - 조선일보">
            <a:extLst>
              <a:ext uri="{FF2B5EF4-FFF2-40B4-BE49-F238E27FC236}">
                <a16:creationId xmlns:a16="http://schemas.microsoft.com/office/drawing/2014/main" id="{1B538142-1843-8504-694A-36DBD4376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152" r="36907" b="-1152"/>
          <a:stretch/>
        </p:blipFill>
        <p:spPr bwMode="auto">
          <a:xfrm>
            <a:off x="4732129" y="1477150"/>
            <a:ext cx="2654650" cy="26546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24C4853E-6A59-804B-172C-434EE2E27539}"/>
              </a:ext>
            </a:extLst>
          </p:cNvPr>
          <p:cNvSpPr txBox="1">
            <a:spLocks/>
          </p:cNvSpPr>
          <p:nvPr/>
        </p:nvSpPr>
        <p:spPr>
          <a:xfrm>
            <a:off x="6925650" y="2726203"/>
            <a:ext cx="5490894" cy="1050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 : </a:t>
            </a:r>
            <a:r>
              <a:rPr lang="ko-KR" altLang="en-US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뱀</a:t>
            </a:r>
            <a:endParaRPr lang="en-US" altLang="ko-KR" sz="1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내용 개체 틀 4">
            <a:extLst>
              <a:ext uri="{FF2B5EF4-FFF2-40B4-BE49-F238E27FC236}">
                <a16:creationId xmlns:a16="http://schemas.microsoft.com/office/drawing/2014/main" id="{19D9F5E1-8810-049F-EB01-61A9B8989331}"/>
              </a:ext>
            </a:extLst>
          </p:cNvPr>
          <p:cNvSpPr txBox="1">
            <a:spLocks/>
          </p:cNvSpPr>
          <p:nvPr/>
        </p:nvSpPr>
        <p:spPr>
          <a:xfrm>
            <a:off x="446632" y="4557083"/>
            <a:ext cx="11466685" cy="2039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인공지능에 직접 데이터를 입력하지 않아도 스스로 유추할 수 있음</a:t>
            </a:r>
            <a:r>
              <a:rPr lang="en-US" altLang="ko-KR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언어에 존재하는 교집합을 찾아내 인공지능이 </a:t>
            </a:r>
            <a:endParaRPr lang="en-US" altLang="ko-KR" sz="1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해답을 유추하게 이끄는 빙식</a:t>
            </a:r>
            <a:r>
              <a:rPr lang="en-US" altLang="ko-KR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충분히 학습된 </a:t>
            </a:r>
            <a:r>
              <a:rPr lang="en-US" altLang="ko-KR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</a:t>
            </a:r>
            <a:r>
              <a:rPr lang="ko-KR" altLang="en-US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스스로 의미를 발견하고 패턴을 분석해 답을 찾는다</a:t>
            </a:r>
            <a:r>
              <a:rPr lang="en-US" altLang="ko-KR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altLang="ko-KR" sz="1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⭐ GPT-3</a:t>
            </a:r>
            <a:r>
              <a:rPr lang="ko-KR" altLang="en-US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방대한 양의 텍스트 데이터를 학습한 모델이다</a:t>
            </a:r>
            <a:r>
              <a:rPr lang="en-US" altLang="ko-KR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논문에서 진행하는 추론을 위해 학습한 데이터가 아니다</a:t>
            </a:r>
            <a:r>
              <a:rPr lang="en-US" altLang="ko-KR" sz="1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⭐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altLang="ko-KR" sz="1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altLang="ko-KR" sz="1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altLang="ko-KR" sz="1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40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224339" cy="6857143"/>
            <a:chOff x="0" y="0"/>
            <a:chExt cx="6336508" cy="10285714"/>
          </a:xfrm>
          <a:blipFill>
            <a:blip r:embed="rId2"/>
            <a:stretch>
              <a:fillRect/>
            </a:stretch>
          </a:blip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  <a:grpFill/>
          </p:spPr>
        </p:pic>
      </p:grpSp>
      <p:sp>
        <p:nvSpPr>
          <p:cNvPr id="30" name="제목 3">
            <a:extLst>
              <a:ext uri="{FF2B5EF4-FFF2-40B4-BE49-F238E27FC236}">
                <a16:creationId xmlns:a16="http://schemas.microsoft.com/office/drawing/2014/main" id="{071378AB-7DE1-7FA6-8502-962CE609DCAB}"/>
              </a:ext>
            </a:extLst>
          </p:cNvPr>
          <p:cNvSpPr txBox="1">
            <a:spLocks/>
          </p:cNvSpPr>
          <p:nvPr/>
        </p:nvSpPr>
        <p:spPr>
          <a:xfrm>
            <a:off x="424668" y="186612"/>
            <a:ext cx="3375001" cy="3446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02</a:t>
            </a:r>
          </a:p>
          <a:p>
            <a:pPr algn="l">
              <a:lnSpc>
                <a:spcPct val="160000"/>
              </a:lnSpc>
            </a:pPr>
            <a:endParaRPr lang="en-US" altLang="ko-KR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  <a:cs typeface="Microsoft GothicNeo" panose="020B0500000101010101" pitchFamily="50" charset="-127"/>
            </a:endParaRPr>
          </a:p>
          <a:p>
            <a:pPr algn="l">
              <a:lnSpc>
                <a:spcPct val="160000"/>
              </a:lnSpc>
            </a:pPr>
            <a:r>
              <a:rPr lang="en-US" altLang="ko-KR" sz="32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Prompt</a:t>
            </a:r>
          </a:p>
          <a:p>
            <a:pPr algn="l">
              <a:lnSpc>
                <a:spcPct val="160000"/>
              </a:lnSpc>
            </a:pPr>
            <a:r>
              <a:rPr lang="en-US" altLang="ko-KR" sz="32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Sentence</a:t>
            </a:r>
            <a:endParaRPr lang="ko-KR" altLang="en-US" sz="3200" dirty="0"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98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BAF887-6710-B96F-B038-86C4318604B0}"/>
              </a:ext>
            </a:extLst>
          </p:cNvPr>
          <p:cNvSpPr/>
          <p:nvPr/>
        </p:nvSpPr>
        <p:spPr>
          <a:xfrm>
            <a:off x="0" y="1324947"/>
            <a:ext cx="12192000" cy="553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F008FF-40FA-C395-8904-295CE922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6018" y="61629"/>
            <a:ext cx="11338425" cy="1239012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200" b="0" i="0" u="none" strike="noStrike" dirty="0" err="1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CoT</a:t>
            </a:r>
            <a:r>
              <a:rPr lang="en-US" altLang="ko-KR" sz="3200" b="0" i="0" u="none" strike="noStrike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&amp; Prompt sentence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rgbClr val="FF0000">
                    <a:alpha val="69000"/>
                  </a:srgbClr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2052" name="Picture 4" descr="텍스트이(가) 표시된 사진&#10;&#10;자동 생성된 설명">
            <a:extLst>
              <a:ext uri="{FF2B5EF4-FFF2-40B4-BE49-F238E27FC236}">
                <a16:creationId xmlns:a16="http://schemas.microsoft.com/office/drawing/2014/main" id="{15949A45-1BE2-7F73-4EE2-C7E621B22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2515" y="1540030"/>
            <a:ext cx="9845108" cy="51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80EB40-DEA7-2089-EFD8-23A41484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478" y="5567682"/>
            <a:ext cx="4923968" cy="11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224339" cy="6857143"/>
            <a:chOff x="0" y="0"/>
            <a:chExt cx="6336508" cy="10285714"/>
          </a:xfrm>
          <a:blipFill>
            <a:blip r:embed="rId2"/>
            <a:stretch>
              <a:fillRect/>
            </a:stretch>
          </a:blip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  <a:grpFill/>
          </p:spPr>
        </p:pic>
      </p:grpSp>
      <p:sp>
        <p:nvSpPr>
          <p:cNvPr id="30" name="제목 3">
            <a:extLst>
              <a:ext uri="{FF2B5EF4-FFF2-40B4-BE49-F238E27FC236}">
                <a16:creationId xmlns:a16="http://schemas.microsoft.com/office/drawing/2014/main" id="{071378AB-7DE1-7FA6-8502-962CE609DCAB}"/>
              </a:ext>
            </a:extLst>
          </p:cNvPr>
          <p:cNvSpPr txBox="1">
            <a:spLocks/>
          </p:cNvSpPr>
          <p:nvPr/>
        </p:nvSpPr>
        <p:spPr>
          <a:xfrm>
            <a:off x="424668" y="-662469"/>
            <a:ext cx="3375001" cy="3446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03</a:t>
            </a:r>
          </a:p>
          <a:p>
            <a:pPr algn="l">
              <a:lnSpc>
                <a:spcPct val="160000"/>
              </a:lnSpc>
            </a:pPr>
            <a:endParaRPr lang="en-US" altLang="ko-KR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  <a:cs typeface="Microsoft GothicNeo" panose="020B0500000101010101" pitchFamily="50" charset="-127"/>
            </a:endParaRPr>
          </a:p>
          <a:p>
            <a:pPr algn="l">
              <a:lnSpc>
                <a:spcPct val="160000"/>
              </a:lnSpc>
            </a:pPr>
            <a:r>
              <a:rPr lang="en-US" altLang="ko-KR" sz="32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cs typeface="Microsoft GothicNeo" panose="020B0500000101010101" pitchFamily="50" charset="-127"/>
              </a:rPr>
              <a:t>Experiment</a:t>
            </a:r>
            <a:endParaRPr lang="ko-KR" altLang="en-US" sz="3200" dirty="0"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58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BAF887-6710-B96F-B038-86C4318604B0}"/>
              </a:ext>
            </a:extLst>
          </p:cNvPr>
          <p:cNvSpPr/>
          <p:nvPr/>
        </p:nvSpPr>
        <p:spPr>
          <a:xfrm>
            <a:off x="0" y="1324947"/>
            <a:ext cx="12192000" cy="553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F008FF-40FA-C395-8904-295CE922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6018" y="61629"/>
            <a:ext cx="11338425" cy="1239012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Tasks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and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rgbClr val="FF0000">
                      <a:alpha val="69000"/>
                    </a:srgb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datasets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rgbClr val="FF0000">
                    <a:alpha val="69000"/>
                  </a:srgbClr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B45619-D815-DB3D-702E-CC8EDA78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790" y="1576204"/>
            <a:ext cx="8066717" cy="37055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59B99A-BC0E-AB21-7277-CE86C14E4B48}"/>
              </a:ext>
            </a:extLst>
          </p:cNvPr>
          <p:cNvSpPr/>
          <p:nvPr/>
        </p:nvSpPr>
        <p:spPr>
          <a:xfrm>
            <a:off x="4098148" y="2457812"/>
            <a:ext cx="1836122" cy="2730008"/>
          </a:xfrm>
          <a:prstGeom prst="roundRect">
            <a:avLst>
              <a:gd name="adj" fmla="val 10061"/>
            </a:avLst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754222CB-0695-C8FC-1E6B-7C1FB8BCA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748" y="3506245"/>
            <a:ext cx="3239400" cy="3551102"/>
          </a:xfrm>
        </p:spPr>
        <p:txBody>
          <a:bodyPr>
            <a:noAutofit/>
          </a:bodyPr>
          <a:lstStyle/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데이터셋은 총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12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en-US" altLang="ko-KR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8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산수문제 </a:t>
            </a:r>
            <a:r>
              <a:rPr lang="en-US" altLang="ko-KR" sz="18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18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8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ko-KR" altLang="en-US" sz="18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en-US" altLang="ko-KR" sz="1800" b="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논리문제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6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en-US" altLang="ko-KR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b="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ko-KR" altLang="en-US" sz="1800" b="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9AA55DA-C3FD-D155-F7EC-69C286121A27}"/>
              </a:ext>
            </a:extLst>
          </p:cNvPr>
          <p:cNvCxnSpPr/>
          <p:nvPr/>
        </p:nvCxnSpPr>
        <p:spPr>
          <a:xfrm flipV="1">
            <a:off x="2772319" y="3965510"/>
            <a:ext cx="1233650" cy="541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2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</TotalTime>
  <Words>399</Words>
  <Application>Microsoft Office PowerPoint</Application>
  <PresentationFormat>와이드스크린</PresentationFormat>
  <Paragraphs>73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Microsoft GothicNeo</vt:lpstr>
      <vt:lpstr>G마켓 산스 TTF Bold</vt:lpstr>
      <vt:lpstr>Arial</vt:lpstr>
      <vt:lpstr>타이포_쌍문동 B</vt:lpstr>
      <vt:lpstr>맑은 고딕</vt:lpstr>
      <vt:lpstr>Office 테마</vt:lpstr>
      <vt:lpstr>스카이넷이 오고 있다. </vt:lpstr>
      <vt:lpstr>PowerPoint 프레젠테이션</vt:lpstr>
      <vt:lpstr>PowerPoint 프레젠테이션</vt:lpstr>
      <vt:lpstr>Zero-shot  vs  Few-shot</vt:lpstr>
      <vt:lpstr>Zero-shot</vt:lpstr>
      <vt:lpstr>PowerPoint 프레젠테이션</vt:lpstr>
      <vt:lpstr>CoT &amp; Prompt sentence</vt:lpstr>
      <vt:lpstr>PowerPoint 프레젠테이션</vt:lpstr>
      <vt:lpstr>Tasks and datasets</vt:lpstr>
      <vt:lpstr>Tasks and datasets</vt:lpstr>
      <vt:lpstr>models</vt:lpstr>
      <vt:lpstr>Answer cleansing</vt:lpstr>
      <vt:lpstr>PowerPoint 프레젠테이션</vt:lpstr>
      <vt:lpstr>Error Analysis</vt:lpstr>
      <vt:lpstr>Model size</vt:lpstr>
      <vt:lpstr>Prompt selection affect Zero-shot CoT</vt:lpstr>
      <vt:lpstr>Prompt selection affect Few-shot CoT</vt:lpstr>
      <vt:lpstr>끝.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스카이넷이 오고 있다.</dc:title>
  <dc:creator>박 지인</dc:creator>
  <cp:lastModifiedBy>박 지인</cp:lastModifiedBy>
  <cp:revision>14</cp:revision>
  <dcterms:created xsi:type="dcterms:W3CDTF">2022-06-28T15:25:55Z</dcterms:created>
  <dcterms:modified xsi:type="dcterms:W3CDTF">2022-07-01T11:32:23Z</dcterms:modified>
</cp:coreProperties>
</file>